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3BB661-61DD-4C65-82E6-6C4AA15A9BEE}">
  <a:tblStyle styleId="{813BB661-61DD-4C65-82E6-6C4AA15A9B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494fd5df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494fd5df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494fd5df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494fd5df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e2a4c735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e2a4c735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494fd5df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494fd5df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494fd5df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494fd5df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494fd5df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494fd5df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494fd5df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494fd5df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494fd5df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494fd5df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494fd5df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494fd5df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494fd5dfc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494fd5dfc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494fd5d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494fd5d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494fd5df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494fd5df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494fd5df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494fd5df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494fd5df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494fd5df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e2a4c73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e2a4c73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494fd5df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494fd5df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494fd5df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494fd5df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494fd5df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9494fd5df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494fd5df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494fd5df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494fd5df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494fd5df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494fd5df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494fd5df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e2a4c73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e2a4c73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494fd5df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9494fd5df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494fd5df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9494fd5df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e2a4c735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e2a4c735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495bd094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495bd094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495bd094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495bd094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495bd094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495bd094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494fd5df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494fd5df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494fd5dfc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494fd5df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495bd094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495bd094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e2a4c735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e2a4c735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e2a4c73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e2a4c73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494fd5df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494fd5df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494fd5df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494fd5df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494fd5df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494fd5df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494fd5d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494fd5d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e2a4c73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e2a4c73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494fd5dfc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494fd5df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494fd5df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494fd5df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e2a4c73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e2a4c73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659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딥러닝 프로젝트 최종 발표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64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2160"/>
              <a:t>평</a:t>
            </a:r>
            <a:r>
              <a:rPr lang="ko" sz="2160"/>
              <a:t>일 오후팀</a:t>
            </a:r>
            <a:endParaRPr sz="216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566"/>
              <a:t>권정은, 김재형, 김준호, 장해수, 정해성</a:t>
            </a:r>
            <a:endParaRPr sz="1566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240000" y="415575"/>
            <a:ext cx="85206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프로젝트 목적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536800" y="3438800"/>
            <a:ext cx="84486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1" marL="73850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lphaUcPeriod"/>
            </a:pPr>
            <a:r>
              <a:rPr b="1" lang="ko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양질의 리뷰를 확보</a:t>
            </a: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하여 소비자의 선택 권리를 존중하고 고객이 이탈하지 않도록 유지한다.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738505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lphaUcPeriod"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부적절한 리뷰에 지급하는 </a:t>
            </a:r>
            <a:r>
              <a:rPr b="1" lang="ko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적립금을 최소화하여 비용을 절감</a:t>
            </a: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한다.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951750" y="2999375"/>
            <a:ext cx="124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기대</a:t>
            </a:r>
            <a:r>
              <a:rPr b="1" lang="ko" sz="1600"/>
              <a:t>효과</a:t>
            </a:r>
            <a:endParaRPr b="1" sz="1600"/>
          </a:p>
        </p:txBody>
      </p:sp>
      <p:sp>
        <p:nvSpPr>
          <p:cNvPr id="132" name="Google Shape;132;p22"/>
          <p:cNvSpPr txBox="1"/>
          <p:nvPr/>
        </p:nvSpPr>
        <p:spPr>
          <a:xfrm>
            <a:off x="839600" y="1263175"/>
            <a:ext cx="7389900" cy="7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“사진 리뷰의 object detection을 통해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특정 리뷰어가 올린 리뷰가 양질의 리뷰인지 판별”</a:t>
            </a:r>
            <a:endParaRPr b="1" sz="1700"/>
          </a:p>
        </p:txBody>
      </p:sp>
      <p:sp>
        <p:nvSpPr>
          <p:cNvPr id="133" name="Google Shape;133;p22"/>
          <p:cNvSpPr/>
          <p:nvPr/>
        </p:nvSpPr>
        <p:spPr>
          <a:xfrm>
            <a:off x="3331500" y="2178975"/>
            <a:ext cx="2481000" cy="708000"/>
          </a:xfrm>
          <a:prstGeom prst="downArrow">
            <a:avLst>
              <a:gd fmla="val 36245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17">
                <a:solidFill>
                  <a:schemeClr val="dk1"/>
                </a:solidFill>
              </a:rPr>
              <a:t>프로젝트 주제</a:t>
            </a:r>
            <a:endParaRPr b="1" sz="291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17">
              <a:solidFill>
                <a:schemeClr val="dk1"/>
              </a:solidFill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325950" y="1419225"/>
            <a:ext cx="84486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요기요 </a:t>
            </a:r>
            <a:r>
              <a:rPr b="1" lang="ko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클린리뷰 시스템의 모니터링을 보완</a:t>
            </a: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위해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딥러닝으로 사진 리뷰의 </a:t>
            </a:r>
            <a:r>
              <a:rPr b="1" lang="ko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음식을 판별</a:t>
            </a: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</a:t>
            </a:r>
            <a:r>
              <a:rPr b="1" lang="ko" sz="15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양질의 리뷰를 확보</a:t>
            </a: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적립금을 적절하게 지급하여 </a:t>
            </a:r>
            <a:r>
              <a:rPr b="1" lang="ko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손실을 최소화</a:t>
            </a: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한다.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311708" y="659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데이터 수집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2"/>
                </a:solidFill>
              </a:rPr>
              <a:t>모델링 절차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196500" y="2187125"/>
            <a:ext cx="87510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기준 정립 &gt; 데이터 수집 &gt; 모델 선택 및 학습 &gt; 테스트 및 적용 &gt; 결과</a:t>
            </a:r>
            <a:endParaRPr b="1" sz="19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240000" y="41557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리뷰 기준 정립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86700" y="1132375"/>
            <a:ext cx="38616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[양질의 리뷰 기준] 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083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b="1" lang="ko" sz="12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 촬영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사진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083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b="1" lang="ko" sz="12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음식이 제대로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나온 사진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083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업체에서 주문한 브랜드와 주문 내역이 일치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083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리뷰어가 여러 장의 사진을 올린 경우,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최소 한 장 이상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정상 사진이 있어야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양질의 리뷰로 판정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00" y="1208175"/>
            <a:ext cx="4267202" cy="305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5" name="Google Shape;165;p27"/>
          <p:cNvSpPr txBox="1"/>
          <p:nvPr/>
        </p:nvSpPr>
        <p:spPr>
          <a:xfrm>
            <a:off x="443275" y="1208175"/>
            <a:ext cx="3774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[불량 리뷰 기준]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0179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 사진이 제대로 나오지 않음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포장된 사진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 다 먹은 경우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동물, 사람 등 다른 객체만 있는 경우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240000" y="41557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리뷰 기준 정립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700" y="1208175"/>
            <a:ext cx="4267226" cy="305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3" name="Google Shape;173;p28"/>
          <p:cNvSpPr txBox="1"/>
          <p:nvPr/>
        </p:nvSpPr>
        <p:spPr>
          <a:xfrm>
            <a:off x="436775" y="1208175"/>
            <a:ext cx="3474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[불량 리뷰 기준]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0179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 사진이 제대로 나오지 않음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포장된 사진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 다 먹은 경우</a:t>
            </a:r>
            <a:endParaRPr b="1" sz="12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동물, 사람 등 다른 객체만 있는 경우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240000" y="41557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리뷰 기준 정립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025" y="1270450"/>
            <a:ext cx="4690249" cy="33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1" name="Google Shape;181;p29"/>
          <p:cNvSpPr txBox="1"/>
          <p:nvPr/>
        </p:nvSpPr>
        <p:spPr>
          <a:xfrm>
            <a:off x="449825" y="1208175"/>
            <a:ext cx="3605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[불량 리뷰 기준]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0179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 사진이 제대로 나오지 않음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포장된 사진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 다 먹은 경우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동물, 사람 등 다른 객체만 있는 경우 </a:t>
            </a:r>
            <a:endParaRPr b="1" sz="12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240000" y="41557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리뷰 기준 정립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000" y="1175550"/>
            <a:ext cx="3914875" cy="34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240000" y="41557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리뷰 기준 정립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925" y="1208175"/>
            <a:ext cx="3683601" cy="330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533374" y="1208175"/>
            <a:ext cx="3971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[불량 리뷰 기준]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0179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 직접 촬영한 사진이 아님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또는 업체 상세정보 사진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그림 또는 일러스트 사진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재사용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밖에 타인이 촬영한 사진 (구글 후기 사진 등)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200" y="1050263"/>
            <a:ext cx="3941451" cy="30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489900" y="1208175"/>
            <a:ext cx="4082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[불량 리뷰 기준]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0179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주문내역 불일치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음식이지만 해당 업체 음식이 아님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(주문: BBQ 후라이드 / 리뷰 사진: BHC 후라이드)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업체 음식이지만 주문 내역과 다름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(주문: BBQ 후라이드 / 리뷰 사진: BBQ 치즈볼)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업체 음식도 아니고 음식도 다름</a:t>
            </a:r>
            <a:endParaRPr b="1" sz="12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(주문: BBQ 후라이드 / 리뷰 사진: 홍콩반점 짬뽕)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40000" y="41557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리뷰 기준 정립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409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목차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643200" y="2390550"/>
            <a:ext cx="0" cy="521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14"/>
          <p:cNvCxnSpPr/>
          <p:nvPr/>
        </p:nvCxnSpPr>
        <p:spPr>
          <a:xfrm>
            <a:off x="2942200" y="2390550"/>
            <a:ext cx="0" cy="521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4"/>
          <p:cNvCxnSpPr/>
          <p:nvPr/>
        </p:nvCxnSpPr>
        <p:spPr>
          <a:xfrm>
            <a:off x="4491225" y="2390550"/>
            <a:ext cx="0" cy="521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4"/>
          <p:cNvCxnSpPr/>
          <p:nvPr/>
        </p:nvCxnSpPr>
        <p:spPr>
          <a:xfrm>
            <a:off x="5970850" y="2390538"/>
            <a:ext cx="0" cy="521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/>
        </p:nvSpPr>
        <p:spPr>
          <a:xfrm>
            <a:off x="2070250" y="2992850"/>
            <a:ext cx="1743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데이터 수집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797033" y="2992850"/>
            <a:ext cx="1388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모델 학습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276650" y="2992850"/>
            <a:ext cx="1388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모델 평가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023425" y="2992850"/>
            <a:ext cx="854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결론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216150" y="2992850"/>
            <a:ext cx="854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기획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7450475" y="2400825"/>
            <a:ext cx="0" cy="521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/>
          <p:nvPr/>
        </p:nvCxnSpPr>
        <p:spPr>
          <a:xfrm>
            <a:off x="801850" y="2390550"/>
            <a:ext cx="751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데이터 수집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443300" y="1208175"/>
            <a:ext cx="43047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[수집할 음식 카테고리 선정]</a:t>
            </a:r>
            <a:endParaRPr b="1" sz="13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 선택: </a:t>
            </a:r>
            <a:r>
              <a:rPr b="1"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15개</a:t>
            </a:r>
            <a:r>
              <a:rPr b="1" lang="ko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치킨: 치킨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피자: 피자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중국집: 자장면, 짬뽕, 탕수육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프렌차이즈: 버거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한식: 죽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일식: 돈까스, 초밥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족발/보쌈: 족발, 보쌈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분식: 떡볶이, 김밥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카페/디저트: 샐러드, 샌드위치</a:t>
            </a:r>
            <a:endParaRPr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075" y="1208175"/>
            <a:ext cx="3988671" cy="36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데이터 수집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267300" y="986525"/>
            <a:ext cx="4304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[train data]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 이미지 크롤링 (음식당 300개)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예) 검색명: 치킨 리뷰 사진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 드라이브에 저장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50" y="2525974"/>
            <a:ext cx="7572925" cy="2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데이터 수집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267275" y="1208175"/>
            <a:ext cx="43047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[test data]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요기요 리뷰 사진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 업체 1개 선정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리뷰어 기준 100개씩 크롤링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200" y="1208175"/>
            <a:ext cx="4812201" cy="32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ctrTitle"/>
          </p:nvPr>
        </p:nvSpPr>
        <p:spPr>
          <a:xfrm>
            <a:off x="311708" y="659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모델 학습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모델 선택 - YOLOv8n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4700" y="1505375"/>
            <a:ext cx="4971200" cy="25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/>
        </p:nvSpPr>
        <p:spPr>
          <a:xfrm>
            <a:off x="332450" y="1208175"/>
            <a:ext cx="50001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[YOLOv8n]</a:t>
            </a:r>
            <a:endParaRPr b="1" sz="15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사용성이 좋다는 v5와 가장 최신 버전인 v8의 성능을 비교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v5보다 </a:t>
            </a:r>
            <a:r>
              <a:rPr b="1" lang="ko" sz="12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v8의 성능이 더 좋음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v5의 mAP50: 0.262 / v8의 mAP50: 0.892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YOLOv8n 채택</a:t>
            </a:r>
            <a:endParaRPr b="1" sz="12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75" y="3120675"/>
            <a:ext cx="6865350" cy="12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모델 선택 - YOLOv8n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데이터 라벨링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75" y="1420189"/>
            <a:ext cx="4408925" cy="23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400" y="1112850"/>
            <a:ext cx="2491425" cy="3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1064087" y="3849775"/>
            <a:ext cx="3695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라벨링 프로그램: labelImg-1.8.6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6724163" y="4451775"/>
            <a:ext cx="93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classes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idx="1" type="subTitle"/>
          </p:nvPr>
        </p:nvSpPr>
        <p:spPr>
          <a:xfrm>
            <a:off x="240000" y="233050"/>
            <a:ext cx="85206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데이터 라벨링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37" y="2209650"/>
            <a:ext cx="4584374" cy="243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871" y="2208813"/>
            <a:ext cx="31623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/>
        </p:nvSpPr>
        <p:spPr>
          <a:xfrm>
            <a:off x="1211775" y="1862625"/>
            <a:ext cx="3268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labelImg-1.8.6를 사용한 라벨링 작업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400350" y="910450"/>
            <a:ext cx="6894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음식 카테고리별 300개씩 크롤링 후 사진 엄선하여 </a:t>
            </a:r>
            <a:r>
              <a:rPr b="1" lang="ko" sz="1300">
                <a:solidFill>
                  <a:srgbClr val="4A86E8"/>
                </a:solidFill>
              </a:rPr>
              <a:t>100개씩 라벨링</a:t>
            </a:r>
            <a:r>
              <a:rPr lang="ko" sz="1300">
                <a:solidFill>
                  <a:schemeClr val="dk2"/>
                </a:solidFill>
              </a:rPr>
              <a:t> 진행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➢"/>
            </a:pPr>
            <a:r>
              <a:rPr b="1" lang="ko" sz="1300">
                <a:solidFill>
                  <a:srgbClr val="4A86E8"/>
                </a:solidFill>
              </a:rPr>
              <a:t>총 1,573개</a:t>
            </a:r>
            <a:endParaRPr b="1" sz="1300">
              <a:solidFill>
                <a:srgbClr val="4A86E8"/>
              </a:solidFill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6078862" y="1862625"/>
            <a:ext cx="186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</a:rPr>
              <a:t>라벨링 결과(.txt)</a:t>
            </a:r>
            <a:endParaRPr b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50" y="1854400"/>
            <a:ext cx="4856724" cy="300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 txBox="1"/>
          <p:nvPr/>
        </p:nvSpPr>
        <p:spPr>
          <a:xfrm>
            <a:off x="486950" y="1508200"/>
            <a:ext cx="4356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 = YOLO(</a:t>
            </a:r>
            <a:r>
              <a:rPr b="1" lang="ko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"yolov8n.pt"</a:t>
            </a:r>
            <a:r>
              <a:rPr b="1"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/>
          </a:p>
        </p:txBody>
      </p:sp>
      <p:sp>
        <p:nvSpPr>
          <p:cNvPr id="264" name="Google Shape;264;p40"/>
          <p:cNvSpPr txBox="1"/>
          <p:nvPr/>
        </p:nvSpPr>
        <p:spPr>
          <a:xfrm>
            <a:off x="5707700" y="1854388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ko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(model.names)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5707700" y="219815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{0: 'chicken', 1: 'pizza', 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2: 'burger', 3: 'pork_cutlet', 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4: 'sandwich', 5: 'sushi', 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6: 'salad', 7: 'pork_feet', 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8: 'juck', 9: 'bossam', 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10: 'gimbab', 11: 'dduckbokki', 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12: 'Jajangmyeon', 13: 'Jjambbong', 14: 'Sweet_and_sour_pork'}</a:t>
            </a:r>
            <a:endParaRPr/>
          </a:p>
        </p:txBody>
      </p:sp>
      <p:sp>
        <p:nvSpPr>
          <p:cNvPr id="266" name="Google Shape;266;p40"/>
          <p:cNvSpPr txBox="1"/>
          <p:nvPr/>
        </p:nvSpPr>
        <p:spPr>
          <a:xfrm>
            <a:off x="430650" y="892600"/>
            <a:ext cx="291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ko" sz="1300">
                <a:solidFill>
                  <a:schemeClr val="dk2"/>
                </a:solidFill>
              </a:rPr>
              <a:t>epoch = 200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ko" sz="1300">
                <a:solidFill>
                  <a:schemeClr val="dk2"/>
                </a:solidFill>
              </a:rPr>
              <a:t>train:validation 8:2로 세팅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67" name="Google Shape;267;p40"/>
          <p:cNvSpPr txBox="1"/>
          <p:nvPr>
            <p:ph idx="1" type="subTitle"/>
          </p:nvPr>
        </p:nvSpPr>
        <p:spPr>
          <a:xfrm>
            <a:off x="240000" y="233050"/>
            <a:ext cx="85206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모델 학습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13" y="1362400"/>
            <a:ext cx="3228677" cy="322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13" y="1362400"/>
            <a:ext cx="4387651" cy="31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963700" y="931225"/>
            <a:ext cx="23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모델 학습 - train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5249988" y="931225"/>
            <a:ext cx="2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모델 학습 </a:t>
            </a:r>
            <a:r>
              <a:rPr b="1" lang="ko">
                <a:solidFill>
                  <a:schemeClr val="dk2"/>
                </a:solidFill>
              </a:rPr>
              <a:t> - validation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76" name="Google Shape;276;p41"/>
          <p:cNvSpPr txBox="1"/>
          <p:nvPr>
            <p:ph idx="1" type="subTitle"/>
          </p:nvPr>
        </p:nvSpPr>
        <p:spPr>
          <a:xfrm>
            <a:off x="240000" y="233050"/>
            <a:ext cx="85206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모델 학습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311708" y="659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프로젝트 기획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25" y="1142200"/>
            <a:ext cx="5614150" cy="28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/>
          <p:nvPr/>
        </p:nvSpPr>
        <p:spPr>
          <a:xfrm>
            <a:off x="3218325" y="1922575"/>
            <a:ext cx="771600" cy="25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/>
        </p:nvSpPr>
        <p:spPr>
          <a:xfrm>
            <a:off x="5314300" y="1091275"/>
            <a:ext cx="17550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[</a:t>
            </a:r>
            <a:r>
              <a:rPr b="1" lang="ko">
                <a:solidFill>
                  <a:schemeClr val="dk2"/>
                </a:solidFill>
              </a:rPr>
              <a:t>mAP 값 - all]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mAP50 	: 0.892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mAP50-95	: 0.794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84" name="Google Shape;284;p42"/>
          <p:cNvCxnSpPr>
            <a:stCxn id="282" idx="3"/>
            <a:endCxn id="283" idx="1"/>
          </p:cNvCxnSpPr>
          <p:nvPr/>
        </p:nvCxnSpPr>
        <p:spPr>
          <a:xfrm flipH="1" rot="10800000">
            <a:off x="3989925" y="1506925"/>
            <a:ext cx="1324500" cy="54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42"/>
          <p:cNvSpPr txBox="1"/>
          <p:nvPr/>
        </p:nvSpPr>
        <p:spPr>
          <a:xfrm>
            <a:off x="5224175" y="2255400"/>
            <a:ext cx="35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 </a:t>
            </a:r>
            <a:r>
              <a:rPr lang="ko">
                <a:solidFill>
                  <a:schemeClr val="dk1"/>
                </a:solidFill>
              </a:rPr>
              <a:t>음식 Class 마다 학습결과의 차이 有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825" y="2655600"/>
            <a:ext cx="2997100" cy="19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 txBox="1"/>
          <p:nvPr>
            <p:ph idx="1" type="subTitle"/>
          </p:nvPr>
        </p:nvSpPr>
        <p:spPr>
          <a:xfrm>
            <a:off x="240000" y="233050"/>
            <a:ext cx="85206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모델 학습 결과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/>
        </p:nvSpPr>
        <p:spPr>
          <a:xfrm>
            <a:off x="946747" y="3875775"/>
            <a:ext cx="47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각 음식 클래스 별로 요기요 리뷰자를 100명씩 크롤링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93" name="Google Shape;293;p43"/>
          <p:cNvSpPr txBox="1"/>
          <p:nvPr/>
        </p:nvSpPr>
        <p:spPr>
          <a:xfrm>
            <a:off x="6525524" y="4139775"/>
            <a:ext cx="19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리</a:t>
            </a:r>
            <a:r>
              <a:rPr b="1" lang="ko">
                <a:solidFill>
                  <a:schemeClr val="dk2"/>
                </a:solidFill>
              </a:rPr>
              <a:t>뷰 사진 음식</a:t>
            </a:r>
            <a:r>
              <a:rPr b="1" lang="ko">
                <a:solidFill>
                  <a:schemeClr val="dk2"/>
                </a:solidFill>
              </a:rPr>
              <a:t> 예측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94" name="Google Shape;294;p43"/>
          <p:cNvSpPr txBox="1"/>
          <p:nvPr>
            <p:ph idx="1" type="subTitle"/>
          </p:nvPr>
        </p:nvSpPr>
        <p:spPr>
          <a:xfrm>
            <a:off x="240000" y="233050"/>
            <a:ext cx="85206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모델 테스트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300" y="978525"/>
            <a:ext cx="2525100" cy="316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74" y="1443020"/>
            <a:ext cx="2222650" cy="234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232" y="1934670"/>
            <a:ext cx="2650293" cy="1358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3"/>
          <p:cNvCxnSpPr>
            <a:endCxn id="297" idx="1"/>
          </p:cNvCxnSpPr>
          <p:nvPr/>
        </p:nvCxnSpPr>
        <p:spPr>
          <a:xfrm flipH="1" rot="10800000">
            <a:off x="1771532" y="2613739"/>
            <a:ext cx="1247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3"/>
          <p:cNvCxnSpPr>
            <a:stCxn id="297" idx="3"/>
            <a:endCxn id="295" idx="1"/>
          </p:cNvCxnSpPr>
          <p:nvPr/>
        </p:nvCxnSpPr>
        <p:spPr>
          <a:xfrm flipH="1" rot="10800000">
            <a:off x="5669525" y="2559139"/>
            <a:ext cx="452700" cy="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ctrTitle"/>
          </p:nvPr>
        </p:nvSpPr>
        <p:spPr>
          <a:xfrm>
            <a:off x="311708" y="659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모델 평가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37" y="1889750"/>
            <a:ext cx="2684000" cy="19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774" y="1889750"/>
            <a:ext cx="2666625" cy="19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213" y="1567988"/>
            <a:ext cx="1959450" cy="2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/>
          <p:nvPr>
            <p:ph idx="1" type="subTitle"/>
          </p:nvPr>
        </p:nvSpPr>
        <p:spPr>
          <a:xfrm>
            <a:off x="246500" y="285200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Predict 결과 - 예측 성공 케이스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313" name="Google Shape;313;p45"/>
          <p:cNvSpPr txBox="1"/>
          <p:nvPr/>
        </p:nvSpPr>
        <p:spPr>
          <a:xfrm>
            <a:off x="477938" y="3870175"/>
            <a:ext cx="26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샐러드(0.98)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14" name="Google Shape;314;p45"/>
          <p:cNvSpPr txBox="1"/>
          <p:nvPr/>
        </p:nvSpPr>
        <p:spPr>
          <a:xfrm>
            <a:off x="3535763" y="3870175"/>
            <a:ext cx="266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떡볶이(0.88)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6576188" y="4191925"/>
            <a:ext cx="19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치킨(0.90 / 0.53)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16" name="Google Shape;316;p45"/>
          <p:cNvSpPr txBox="1"/>
          <p:nvPr/>
        </p:nvSpPr>
        <p:spPr>
          <a:xfrm>
            <a:off x="477950" y="1083025"/>
            <a:ext cx="41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conf : 0.5이상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00" y="1608824"/>
            <a:ext cx="2037341" cy="27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 txBox="1"/>
          <p:nvPr/>
        </p:nvSpPr>
        <p:spPr>
          <a:xfrm>
            <a:off x="246500" y="1091600"/>
            <a:ext cx="31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b="1" lang="ko">
                <a:solidFill>
                  <a:schemeClr val="dk2"/>
                </a:solidFill>
              </a:rPr>
              <a:t>타음식으로 잘못 예측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4703650" y="1091600"/>
            <a:ext cx="31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2)    음식이 있지만 인식X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24" name="Google Shape;324;p46"/>
          <p:cNvPicPr preferRelativeResize="0"/>
          <p:nvPr/>
        </p:nvPicPr>
        <p:blipFill rotWithShape="1">
          <a:blip r:embed="rId4">
            <a:alphaModFix/>
          </a:blip>
          <a:srcRect b="0" l="13837" r="0" t="0"/>
          <a:stretch/>
        </p:blipFill>
        <p:spPr>
          <a:xfrm>
            <a:off x="6866025" y="1543625"/>
            <a:ext cx="2078250" cy="283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 rotWithShape="1">
          <a:blip r:embed="rId5">
            <a:alphaModFix/>
          </a:blip>
          <a:srcRect b="0" l="14299" r="3517" t="0"/>
          <a:stretch/>
        </p:blipFill>
        <p:spPr>
          <a:xfrm>
            <a:off x="4726824" y="1564125"/>
            <a:ext cx="2078250" cy="28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/>
        </p:nvSpPr>
        <p:spPr>
          <a:xfrm>
            <a:off x="5402800" y="4268900"/>
            <a:ext cx="7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치킨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7466400" y="4289400"/>
            <a:ext cx="8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햄버거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2932750" y="4354600"/>
            <a:ext cx="8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돈까스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29" name="Google Shape;329;p46"/>
          <p:cNvSpPr txBox="1"/>
          <p:nvPr/>
        </p:nvSpPr>
        <p:spPr>
          <a:xfrm>
            <a:off x="782625" y="4334100"/>
            <a:ext cx="9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샌드위치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2825" y="1610148"/>
            <a:ext cx="2037350" cy="2725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46"/>
          <p:cNvCxnSpPr/>
          <p:nvPr/>
        </p:nvCxnSpPr>
        <p:spPr>
          <a:xfrm>
            <a:off x="4554750" y="1142100"/>
            <a:ext cx="15000" cy="37191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46"/>
          <p:cNvSpPr txBox="1"/>
          <p:nvPr>
            <p:ph idx="1" type="subTitle"/>
          </p:nvPr>
        </p:nvSpPr>
        <p:spPr>
          <a:xfrm>
            <a:off x="246500" y="285200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Predict 결과 - 예측 실패 케이스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25" y="1990725"/>
            <a:ext cx="3619825" cy="7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638" y="2003800"/>
            <a:ext cx="3010576" cy="218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7"/>
          <p:cNvSpPr txBox="1"/>
          <p:nvPr/>
        </p:nvSpPr>
        <p:spPr>
          <a:xfrm>
            <a:off x="4827125" y="1437825"/>
            <a:ext cx="34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해당되지 않는 </a:t>
            </a:r>
            <a:r>
              <a:rPr b="1" lang="ko">
                <a:solidFill>
                  <a:schemeClr val="dk2"/>
                </a:solidFill>
              </a:rPr>
              <a:t>타 음식 사진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(예: 햄버거 리뷰)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635975" y="1437825"/>
            <a:ext cx="39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단순 캡쳐한 경우 (상세정보, 광고이미지 등)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41" name="Google Shape;341;p47"/>
          <p:cNvSpPr txBox="1"/>
          <p:nvPr>
            <p:ph idx="1" type="subTitle"/>
          </p:nvPr>
        </p:nvSpPr>
        <p:spPr>
          <a:xfrm>
            <a:off x="192050" y="29172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Predict 결과 - </a:t>
            </a:r>
            <a:r>
              <a:rPr b="1" lang="ko" sz="2300">
                <a:solidFill>
                  <a:schemeClr val="dk1"/>
                </a:solidFill>
              </a:rPr>
              <a:t>불량 리뷰 예시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42615" y="3170938"/>
            <a:ext cx="1528800" cy="20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 txBox="1"/>
          <p:nvPr/>
        </p:nvSpPr>
        <p:spPr>
          <a:xfrm>
            <a:off x="2210600" y="903100"/>
            <a:ext cx="44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타 고객에게 리뷰로서 유용한 정보를 줄 수 없는 경우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48" name="Google Shape;348;p48"/>
          <p:cNvPicPr preferRelativeResize="0"/>
          <p:nvPr/>
        </p:nvPicPr>
        <p:blipFill rotWithShape="1">
          <a:blip r:embed="rId4">
            <a:alphaModFix/>
          </a:blip>
          <a:srcRect b="7749" l="12945" r="0" t="0"/>
          <a:stretch/>
        </p:blipFill>
        <p:spPr>
          <a:xfrm>
            <a:off x="3468575" y="3184800"/>
            <a:ext cx="2322075" cy="18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063" y="3337692"/>
            <a:ext cx="2167075" cy="162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1975" y="1395901"/>
            <a:ext cx="1507662" cy="19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>
            <p:ph idx="1" type="subTitle"/>
          </p:nvPr>
        </p:nvSpPr>
        <p:spPr>
          <a:xfrm>
            <a:off x="192050" y="29172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Predict 결과 - </a:t>
            </a:r>
            <a:r>
              <a:rPr b="1" lang="ko" sz="2300">
                <a:solidFill>
                  <a:schemeClr val="dk1"/>
                </a:solidFill>
              </a:rPr>
              <a:t>불량 리뷰 예시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 rotWithShape="1">
          <a:blip r:embed="rId7">
            <a:alphaModFix/>
          </a:blip>
          <a:srcRect b="7192" l="13673" r="1973" t="0"/>
          <a:stretch/>
        </p:blipFill>
        <p:spPr>
          <a:xfrm>
            <a:off x="2963300" y="1349325"/>
            <a:ext cx="1507650" cy="19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Google Shape;357;p49"/>
          <p:cNvGraphicFramePr/>
          <p:nvPr/>
        </p:nvGraphicFramePr>
        <p:xfrm>
          <a:off x="4491150" y="18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{813BB661-61DD-4C65-82E6-6C4AA15A9BEE}</a:tableStyleId>
              </a:tblPr>
              <a:tblGrid>
                <a:gridCol w="1905750"/>
                <a:gridCol w="1905750"/>
              </a:tblGrid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음식 카테고리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양질 리뷰 비율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highlight>
                            <a:srgbClr val="00FF00"/>
                          </a:highlight>
                        </a:rPr>
                        <a:t>치킨</a:t>
                      </a:r>
                      <a:endParaRPr b="1" sz="1100">
                        <a:highlight>
                          <a:srgbClr val="00FF00"/>
                        </a:highlight>
                      </a:endParaRPr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highlight>
                            <a:srgbClr val="00FF00"/>
                          </a:highlight>
                        </a:rPr>
                        <a:t>0.65</a:t>
                      </a:r>
                      <a:endParaRPr b="1" sz="1100">
                        <a:highlight>
                          <a:srgbClr val="00FF00"/>
                        </a:highlight>
                      </a:endParaRPr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highlight>
                            <a:schemeClr val="accent6"/>
                          </a:highlight>
                        </a:rPr>
                        <a:t>피자</a:t>
                      </a:r>
                      <a:endParaRPr b="1" sz="1100">
                        <a:highlight>
                          <a:schemeClr val="accent6"/>
                        </a:highlight>
                      </a:endParaRPr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highlight>
                            <a:schemeClr val="accent6"/>
                          </a:highlight>
                        </a:rPr>
                        <a:t>0.85</a:t>
                      </a:r>
                      <a:endParaRPr b="1" sz="1100">
                        <a:highlight>
                          <a:schemeClr val="accent6"/>
                        </a:highlight>
                      </a:endParaRPr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햄버거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0.23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highlight>
                            <a:srgbClr val="00FF00"/>
                          </a:highlight>
                        </a:rPr>
                        <a:t>돈가스</a:t>
                      </a:r>
                      <a:endParaRPr b="1" sz="1100">
                        <a:highlight>
                          <a:srgbClr val="00FF00"/>
                        </a:highlight>
                      </a:endParaRPr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highlight>
                            <a:srgbClr val="00FF00"/>
                          </a:highlight>
                        </a:rPr>
                        <a:t>0.65</a:t>
                      </a:r>
                      <a:endParaRPr b="1" sz="1100">
                        <a:highlight>
                          <a:srgbClr val="00FF00"/>
                        </a:highlight>
                      </a:endParaRPr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샌드위치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0.58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highlight>
                            <a:srgbClr val="00FFFF"/>
                          </a:highlight>
                        </a:rPr>
                        <a:t>스시</a:t>
                      </a:r>
                      <a:endParaRPr b="1" sz="1100">
                        <a:highlight>
                          <a:srgbClr val="00FFFF"/>
                        </a:highlight>
                      </a:endParaRPr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highlight>
                            <a:srgbClr val="00FFFF"/>
                          </a:highlight>
                        </a:rPr>
                        <a:t>0.77</a:t>
                      </a:r>
                      <a:endParaRPr b="1" sz="1100">
                        <a:highlight>
                          <a:srgbClr val="00FFFF"/>
                        </a:highlight>
                      </a:endParaRPr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샐러드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0.53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족발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0.49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죽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0.61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보쌈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0.20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김밥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0.24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떡볶이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0.11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짜장면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0.32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짬뽕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0.14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  <a:tr h="29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탕수육</a:t>
                      </a:r>
                      <a:endParaRPr b="1" sz="1100"/>
                    </a:p>
                  </a:txBody>
                  <a:tcPr marT="36000" marB="3600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0.20</a:t>
                      </a:r>
                      <a:endParaRPr b="1" sz="1100"/>
                    </a:p>
                  </a:txBody>
                  <a:tcPr marT="36000" marB="36000" marR="91425" marL="91425" anchor="ctr"/>
                </a:tc>
              </a:tr>
            </a:tbl>
          </a:graphicData>
        </a:graphic>
      </p:graphicFrame>
      <p:sp>
        <p:nvSpPr>
          <p:cNvPr id="358" name="Google Shape;358;p49"/>
          <p:cNvSpPr txBox="1"/>
          <p:nvPr/>
        </p:nvSpPr>
        <p:spPr>
          <a:xfrm>
            <a:off x="430250" y="1227875"/>
            <a:ext cx="35268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</a:rPr>
              <a:t>[양질 리뷰 비율]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고객</a:t>
            </a:r>
            <a:r>
              <a:rPr lang="ko">
                <a:solidFill>
                  <a:schemeClr val="dk2"/>
                </a:solidFill>
              </a:rPr>
              <a:t> 100명 중 양질의 리뷰를 올렸다고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판단한 비율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(한 장이라도 양질의 사진을 올린 고객의 수)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49"/>
          <p:cNvSpPr txBox="1"/>
          <p:nvPr>
            <p:ph idx="1" type="subTitle"/>
          </p:nvPr>
        </p:nvSpPr>
        <p:spPr>
          <a:xfrm>
            <a:off x="192050" y="29172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모델 테스트 결과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50"/>
          <p:cNvGraphicFramePr/>
          <p:nvPr/>
        </p:nvGraphicFramePr>
        <p:xfrm>
          <a:off x="367275" y="18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{813BB661-61DD-4C65-82E6-6C4AA15A9BEE}</a:tableStyleId>
              </a:tblPr>
              <a:tblGrid>
                <a:gridCol w="1905750"/>
                <a:gridCol w="1905750"/>
              </a:tblGrid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족발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0.49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보쌈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0.20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5" name="Google Shape;365;p50"/>
          <p:cNvGraphicFramePr/>
          <p:nvPr/>
        </p:nvGraphicFramePr>
        <p:xfrm>
          <a:off x="367275" y="33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{813BB661-61DD-4C65-82E6-6C4AA15A9BEE}</a:tableStyleId>
              </a:tblPr>
              <a:tblGrid>
                <a:gridCol w="1905750"/>
                <a:gridCol w="1905750"/>
              </a:tblGrid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짜장면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0.32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짬뽕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0.14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탕수육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0.20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6" name="Google Shape;366;p50"/>
          <p:cNvGraphicFramePr/>
          <p:nvPr/>
        </p:nvGraphicFramePr>
        <p:xfrm>
          <a:off x="4965225" y="18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{813BB661-61DD-4C65-82E6-6C4AA15A9BEE}</a:tableStyleId>
              </a:tblPr>
              <a:tblGrid>
                <a:gridCol w="1905750"/>
                <a:gridCol w="1905750"/>
              </a:tblGrid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족발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0000"/>
                          </a:solidFill>
                        </a:rPr>
                        <a:t>0.54</a:t>
                      </a:r>
                      <a:endParaRPr b="1" sz="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보쌈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0000"/>
                          </a:solidFill>
                        </a:rPr>
                        <a:t>0.71</a:t>
                      </a:r>
                      <a:endParaRPr b="1" sz="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7" name="Google Shape;367;p50"/>
          <p:cNvSpPr/>
          <p:nvPr/>
        </p:nvSpPr>
        <p:spPr>
          <a:xfrm>
            <a:off x="4365675" y="1821675"/>
            <a:ext cx="453900" cy="6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0"/>
          <p:cNvSpPr/>
          <p:nvPr/>
        </p:nvSpPr>
        <p:spPr>
          <a:xfrm>
            <a:off x="4365675" y="3437550"/>
            <a:ext cx="453900" cy="6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9" name="Google Shape;369;p50"/>
          <p:cNvGraphicFramePr/>
          <p:nvPr/>
        </p:nvGraphicFramePr>
        <p:xfrm>
          <a:off x="4965225" y="330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{813BB661-61DD-4C65-82E6-6C4AA15A9BEE}</a:tableStyleId>
              </a:tblPr>
              <a:tblGrid>
                <a:gridCol w="1905750"/>
                <a:gridCol w="1905750"/>
              </a:tblGrid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짜장면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0000"/>
                          </a:solidFill>
                        </a:rPr>
                        <a:t>0.58</a:t>
                      </a:r>
                      <a:endParaRPr b="1" sz="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짬뽕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0000"/>
                          </a:solidFill>
                        </a:rPr>
                        <a:t>0.54</a:t>
                      </a:r>
                      <a:endParaRPr b="1" sz="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탕수육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rgbClr val="FF0000"/>
                          </a:solidFill>
                        </a:rPr>
                        <a:t>0.65</a:t>
                      </a:r>
                      <a:endParaRPr b="1" sz="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0" name="Google Shape;370;p50"/>
          <p:cNvSpPr txBox="1"/>
          <p:nvPr/>
        </p:nvSpPr>
        <p:spPr>
          <a:xfrm>
            <a:off x="3729600" y="2571750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족발/보쌈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2793750" y="4384750"/>
            <a:ext cx="30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짜장면/짬뽕/탕수육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72" name="Google Shape;372;p50"/>
          <p:cNvSpPr txBox="1"/>
          <p:nvPr/>
        </p:nvSpPr>
        <p:spPr>
          <a:xfrm>
            <a:off x="240000" y="964425"/>
            <a:ext cx="81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ko">
                <a:solidFill>
                  <a:schemeClr val="dk2"/>
                </a:solidFill>
              </a:rPr>
              <a:t>한 식당에서 여러 메뉴를 판매하는 경우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한 음식만 예측하면 부정확하여 개선 진행 : </a:t>
            </a:r>
            <a:r>
              <a:rPr b="1" lang="ko">
                <a:solidFill>
                  <a:schemeClr val="accent1"/>
                </a:solidFill>
              </a:rPr>
              <a:t>연관 음식 카테고리</a:t>
            </a:r>
            <a:r>
              <a:rPr lang="ko">
                <a:solidFill>
                  <a:schemeClr val="dk2"/>
                </a:solidFill>
              </a:rPr>
              <a:t>로 묶어 재판단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50"/>
          <p:cNvSpPr txBox="1"/>
          <p:nvPr>
            <p:ph idx="1" type="subTitle"/>
          </p:nvPr>
        </p:nvSpPr>
        <p:spPr>
          <a:xfrm>
            <a:off x="192050" y="29172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모델 테스트 결과 개선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ctrTitle"/>
          </p:nvPr>
        </p:nvSpPr>
        <p:spPr>
          <a:xfrm>
            <a:off x="311708" y="659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결론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2200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기획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311700" y="7087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현황 및 문제의식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163" y="17013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00" y="1483200"/>
            <a:ext cx="2579474" cy="25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29762" l="25639" r="25271" t="6286"/>
          <a:stretch/>
        </p:blipFill>
        <p:spPr>
          <a:xfrm>
            <a:off x="6103600" y="1197400"/>
            <a:ext cx="1504975" cy="15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275" y="2797650"/>
            <a:ext cx="1749325" cy="17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/>
        </p:nvSpPr>
        <p:spPr>
          <a:xfrm>
            <a:off x="273775" y="914825"/>
            <a:ext cx="5665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0830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</a:t>
            </a: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부족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인한 낮은 예측 정확도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1950" lvl="1" marL="74295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lphaUcPeriod"/>
            </a:pPr>
            <a:r>
              <a:rPr b="1"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개수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 100개 중 80개 train, 20개로 validation 진행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1" marL="738505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lphaUcPeriod"/>
            </a:pPr>
            <a:r>
              <a:rPr b="1"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다양성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음식이 정확하게 보이는 사진으로 train을 시켰으나, </a:t>
            </a:r>
            <a:b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리뷰데이터에는 육안으로 판별하기 어려운 사진이 많았음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0830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 방향성 미설정</a:t>
            </a:r>
            <a:endParaRPr b="1" sz="12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1" marL="738505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lphaU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 카테고리별로 예측할 것인지, 특정 음식점을 기준으로 예측할 것인지에 대한 방향성 설정 미비 (판매 메뉴 범위 좁히기)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1" marL="738505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lphaU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이미지를 학습했다면 보다 정확한 결과가 가능했을 것.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0830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predict </a:t>
            </a: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결과의 정오를 일일이 확인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 작업이 필요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1" marL="738505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lphaU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불량리뷰로 판단한 데이터에 대해서만 탐색함 (시간의 한계)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(양질 리뷰를 양질 리뷰로 판단X / 불량 리뷰를 불량 리뷰로 판단O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양질 리뷰를 불량 리뷰로 판단O / 불량 리뷰를 양질 리뷰로 판단X)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0830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lang="ko" sz="12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라벨링 클래스로 정의한 메뉴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대한 예측 결과만 확인 가능.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1" marL="738505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lphaU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일식집에서 회덮밥 리뷰를 올린 경우 불량 리뷰로 간주됨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7233050" y="2096975"/>
            <a:ext cx="139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돈까스? 치킨?</a:t>
            </a:r>
            <a:endParaRPr sz="1200"/>
          </a:p>
        </p:txBody>
      </p:sp>
      <p:pic>
        <p:nvPicPr>
          <p:cNvPr id="385" name="Google Shape;385;p52"/>
          <p:cNvPicPr preferRelativeResize="0"/>
          <p:nvPr/>
        </p:nvPicPr>
        <p:blipFill rotWithShape="1">
          <a:blip r:embed="rId3">
            <a:alphaModFix/>
          </a:blip>
          <a:srcRect b="4648" l="3967" r="2021" t="3490"/>
          <a:stretch/>
        </p:blipFill>
        <p:spPr>
          <a:xfrm>
            <a:off x="7013825" y="780875"/>
            <a:ext cx="1828100" cy="13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2"/>
          <p:cNvPicPr preferRelativeResize="0"/>
          <p:nvPr/>
        </p:nvPicPr>
        <p:blipFill rotWithShape="1">
          <a:blip r:embed="rId4">
            <a:alphaModFix/>
          </a:blip>
          <a:srcRect b="17597" l="5173" r="4057" t="12794"/>
          <a:stretch/>
        </p:blipFill>
        <p:spPr>
          <a:xfrm>
            <a:off x="6974475" y="2495550"/>
            <a:ext cx="1867450" cy="188382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 txBox="1"/>
          <p:nvPr/>
        </p:nvSpPr>
        <p:spPr>
          <a:xfrm>
            <a:off x="6757300" y="4379375"/>
            <a:ext cx="21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포장지에 싸여 객체 탐지가 어려운 햄버거</a:t>
            </a:r>
            <a:endParaRPr sz="1200"/>
          </a:p>
        </p:txBody>
      </p:sp>
      <p:sp>
        <p:nvSpPr>
          <p:cNvPr id="388" name="Google Shape;388;p52"/>
          <p:cNvSpPr txBox="1"/>
          <p:nvPr>
            <p:ph idx="1" type="subTitle"/>
          </p:nvPr>
        </p:nvSpPr>
        <p:spPr>
          <a:xfrm>
            <a:off x="192050" y="291725"/>
            <a:ext cx="85206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프로젝트의 한계/보완점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idx="1" type="subTitle"/>
          </p:nvPr>
        </p:nvSpPr>
        <p:spPr>
          <a:xfrm>
            <a:off x="240000" y="41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결론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325950" y="1419225"/>
            <a:ext cx="84486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요기요 </a:t>
            </a:r>
            <a:r>
              <a:rPr b="1" lang="ko" sz="15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클린리뷰 시스템의 모니터링을 보완</a:t>
            </a:r>
            <a:r>
              <a:rPr lang="ko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 위해서는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</a:t>
            </a:r>
            <a:r>
              <a:rPr lang="ko" sz="3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 </a:t>
            </a:r>
            <a:r>
              <a:rPr lang="ko" sz="4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b="1" lang="ko" sz="4000">
                <a:solidFill>
                  <a:schemeClr val="dk1"/>
                </a:solidFill>
                <a:highlight>
                  <a:schemeClr val="accent6"/>
                </a:highlight>
                <a:latin typeface="Malgun Gothic"/>
                <a:ea typeface="Malgun Gothic"/>
                <a:cs typeface="Malgun Gothic"/>
                <a:sym typeface="Malgun Gothic"/>
              </a:rPr>
              <a:t>많.은. 노.력.</a:t>
            </a:r>
            <a:r>
              <a:rPr b="1" lang="ko" sz="4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r>
              <a:rPr lang="ko" sz="3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필요하다..😂</a:t>
            </a:r>
            <a:endParaRPr sz="3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감사합니다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311700" y="2200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기획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45500" y="1197400"/>
            <a:ext cx="42462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배달앱(요기요)에서 리뷰의 역할</a:t>
            </a: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b="1"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가게 및 메뉴 선택에 고관여 </a:t>
            </a:r>
            <a:endParaRPr b="1"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가게 선택 시 </a:t>
            </a:r>
            <a:r>
              <a:rPr b="1" lang="ko" sz="12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주문 수/ 별점/ 리뷰 수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확인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-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메뉴 선택 시 리뷰를 확인하여 실제 음식이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0990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어떻게 제공되는지, 다른 주문자의 리뷰가 어떤지 확인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311700" y="7087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현황 및 문제의식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150" y="1195650"/>
            <a:ext cx="3848279" cy="36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311700" y="2200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기획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311700" y="7087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현황 및 문제의식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50" y="1197400"/>
            <a:ext cx="4142400" cy="11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300" y="3408550"/>
            <a:ext cx="5129976" cy="12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824" y="1903975"/>
            <a:ext cx="4755377" cy="15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311700" y="2200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기획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345500" y="1197400"/>
            <a:ext cx="42462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배달앱(요기요)에서 리뷰의 역할</a:t>
            </a:r>
            <a:r>
              <a:rPr b="1" lang="ko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527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  리뷰 모니터링 현황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527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200"/>
              <a:buFont typeface="Malgun Gothic"/>
              <a:buChar char="-"/>
            </a:pPr>
            <a:r>
              <a:rPr b="1" lang="ko" sz="12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요기요: 클린리뷰 시스템</a:t>
            </a:r>
            <a:endParaRPr b="1" sz="1200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●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1차: </a:t>
            </a:r>
            <a:r>
              <a:rPr b="1" lang="ko" sz="12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 완료한 사람만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리뷰를 등록할 수 있음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●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2차: </a:t>
            </a:r>
            <a:r>
              <a:rPr b="1" lang="ko" sz="12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시스템과 모니터링 전문 인력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활용하여 부적절한 리뷰를 필터링 또는 삭제 조치함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Char char="●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클린리뷰의 기준에 부합할 경우 적립금을 지급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5099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5099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311700" y="7087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현황 및 문제의식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150" y="1197400"/>
            <a:ext cx="2700599" cy="363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456325" y="1412725"/>
            <a:ext cx="39012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08305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업체과 관련 없는 리뷰가 등록되어 리뷰를 보고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판단하는 </a:t>
            </a:r>
            <a:r>
              <a:rPr b="1" lang="ko" sz="12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소비자의 혼란 가중</a:t>
            </a:r>
            <a:endParaRPr b="1" sz="1200">
              <a:solidFill>
                <a:srgbClr val="4A86E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08305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lgun Gothic"/>
              <a:buAutoNum type="arabicPeriod"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적립금 지급 조건에 충족하지만 실제로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0830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유용한 리뷰가 아니기 때문에 </a:t>
            </a:r>
            <a:r>
              <a:rPr b="1" lang="ko" sz="120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적립금이 오지급</a:t>
            </a:r>
            <a:r>
              <a:rPr lang="ko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됨 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357350" y="2135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chemeClr val="dk1"/>
                </a:solidFill>
              </a:rPr>
              <a:t>기획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357350" y="70220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현황 및 문제의식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475" y="1412725"/>
            <a:ext cx="4251650" cy="282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ctrTitle"/>
          </p:nvPr>
        </p:nvSpPr>
        <p:spPr>
          <a:xfrm>
            <a:off x="311708" y="852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700">
                <a:latin typeface="Roboto"/>
                <a:ea typeface="Roboto"/>
                <a:cs typeface="Roboto"/>
                <a:sym typeface="Roboto"/>
              </a:rPr>
              <a:t>사진 리뷰 모니터링에 문제가 좀 있다…? </a:t>
            </a:r>
            <a:endParaRPr b="1" sz="3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